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4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Encode Sans Black"/>
      <p:bold r:id="rId25"/>
    </p:embeddedFont>
    <p:embeddedFont>
      <p:font typeface="Open Sans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ojz0DoAyIQVA0HHsnLe8mRB05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OpenSansLight-regular.fntdata"/><Relationship Id="rId25" Type="http://schemas.openxmlformats.org/officeDocument/2006/relationships/font" Target="fonts/EncodeSansBlack-bold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4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3.xml"/><Relationship Id="rId32" Type="http://schemas.openxmlformats.org/officeDocument/2006/relationships/font" Target="fonts/OpenSans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7b3e6fc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817b3e6fc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817b3e6fc3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17b3e6fc3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817b3e6fc3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817b3e6fc3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17b3e6fc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817b3e6fc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user has finished clicking on the FFT image, the results will be </a:t>
            </a:r>
            <a:r>
              <a:rPr lang="en-US"/>
              <a:t>automatically </a:t>
            </a:r>
            <a:r>
              <a:rPr lang="en-US"/>
              <a:t>generated and arranged into a data table that contains: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information about d-spacings, HKL indices of corresponding planes, an angle between them, and a calculated zone axis.</a:t>
            </a:r>
            <a:endParaRPr/>
          </a:p>
        </p:txBody>
      </p:sp>
      <p:sp>
        <p:nvSpPr>
          <p:cNvPr id="259" name="Google Shape;259;g817b3e6fc3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17b3e6fc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817b3e6fc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had more time we would work on </a:t>
            </a:r>
            <a:r>
              <a:rPr lang="en-US"/>
              <a:t>several</a:t>
            </a:r>
            <a:r>
              <a:rPr lang="en-US"/>
              <a:t> improvements: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would be the automatic recognition of the dots in FFT. We already started working on that.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use a blur filter to reduce a background noise, then apply threshold function to make a clear distinction between background and points. Then perform connected component analysis on the thresholded image to find coordinates of white features.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get this working, we need to find a way to make a filters set universal, and to get the scale bar ratio automatically. </a:t>
            </a:r>
            <a:endParaRPr/>
          </a:p>
        </p:txBody>
      </p:sp>
      <p:sp>
        <p:nvSpPr>
          <p:cNvPr id="275" name="Google Shape;275;g817b3e6fc3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189207c02_5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8189207c02_5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want to be able to make a batch process for multiple images, and for each frame of the insitu TEM videos.</a:t>
            </a:r>
            <a:endParaRPr/>
          </a:p>
        </p:txBody>
      </p:sp>
      <p:sp>
        <p:nvSpPr>
          <p:cNvPr id="294" name="Google Shape;294;g8189207c02_5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17b3e6fc3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817b3e6fc3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could start the project over, we would use </a:t>
            </a:r>
            <a:r>
              <a:rPr lang="en-US"/>
              <a:t>continuous</a:t>
            </a:r>
            <a:r>
              <a:rPr lang="en-US"/>
              <a:t> integration from the beginning,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we would contact database manager sooner as he is very interested in our project.</a:t>
            </a:r>
            <a:endParaRPr/>
          </a:p>
        </p:txBody>
      </p:sp>
      <p:sp>
        <p:nvSpPr>
          <p:cNvPr id="301" name="Google Shape;301;g817b3e6fc3_0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17b3e6fc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817b3e6fc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817b3e6fc3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17b3e6fc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817b3e6fc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817b3e6fc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e1ba6862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7e1ba6862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You need to provide a short, concise background on your project including motivation and need.  Emphasize the novelty of the approach, data, and general originality.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You will need to talk about the user stories and associated use cases.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You will want to talk about some of the software engineering tools you used (testing, CI, etc.)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You will want to talk about how you used some of the data science methods to further the goals of the project plan.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You will need to present a summary of the results.  This can be a demo, a demo notebook, or other results from your tool.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Spend about 30 seconds talking about lessons learned</a:t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goal of our project is to create Python package that automatically determines Zone Axis for any TEM image of a crystal. There are few technological steps in this process, and we are going to talk about three of them: data storage, image processing and web scraping.</a:t>
            </a:r>
            <a:endParaRPr/>
          </a:p>
        </p:txBody>
      </p:sp>
      <p:sp>
        <p:nvSpPr>
          <p:cNvPr id="102" name="Google Shape;102;g7e1ba6862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17b3e6f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817b3e6f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goal of our project is to create Python package that automatically determines Zone Axis for any TEM image of a crystal. There are few technological steps in this process, and we are going to talk about three of them: data storage, image processing and web scraping.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say what the high res tem image is, say what an FFT is</a:t>
            </a:r>
            <a:endParaRPr/>
          </a:p>
        </p:txBody>
      </p:sp>
      <p:sp>
        <p:nvSpPr>
          <p:cNvPr id="113" name="Google Shape;113;g817b3e6fc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7b3e6fc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817b3e6fc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817b3e6fc3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7c282a3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7e7c282a3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7e7c282a3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1ba6862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7e1ba6862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7e1ba6862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89207c02_6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8189207c02_6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8189207c02_6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189207c02_6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8189207c02_6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8189207c02_6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17b3e6fc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817b3e6fc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/>
              <a:t>our process was designed to be general, we have tested it on monoclinic, triclinic, and hexagonal crystal lattices</a:t>
            </a:r>
            <a:endParaRPr sz="1800"/>
          </a:p>
        </p:txBody>
      </p:sp>
      <p:sp>
        <p:nvSpPr>
          <p:cNvPr id="213" name="Google Shape;213;g817b3e6fc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11" name="Google Shape;1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8607"/>
            <a:ext cx="2416273" cy="213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"/>
          <p:cNvSpPr txBox="1"/>
          <p:nvPr>
            <p:ph type="title"/>
          </p:nvPr>
        </p:nvSpPr>
        <p:spPr>
          <a:xfrm>
            <a:off x="460375" y="644993"/>
            <a:ext cx="697230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>
            <p:ph idx="2" type="chart"/>
          </p:nvPr>
        </p:nvSpPr>
        <p:spPr>
          <a:xfrm>
            <a:off x="447923" y="1724977"/>
            <a:ext cx="8184662" cy="296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460375" y="369733"/>
            <a:ext cx="8172210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8189207c02_6_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67" name="Google Shape;67;g8189207c02_6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8189207c02_6_123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8189207c02_6_123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8189207c02_6_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8189207c02_6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009"/>
            <a:ext cx="2425226" cy="21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73" name="Google Shape;73;g8189207c02_6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8189207c02_6_128"/>
          <p:cNvSpPr txBox="1"/>
          <p:nvPr>
            <p:ph type="title"/>
          </p:nvPr>
        </p:nvSpPr>
        <p:spPr>
          <a:xfrm>
            <a:off x="460375" y="644993"/>
            <a:ext cx="70236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8189207c02_6_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77" name="Google Shape;77;g8189207c02_6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8189207c02_6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8189207c02_6_133"/>
          <p:cNvSpPr txBox="1"/>
          <p:nvPr>
            <p:ph type="title"/>
          </p:nvPr>
        </p:nvSpPr>
        <p:spPr>
          <a:xfrm>
            <a:off x="460376" y="644993"/>
            <a:ext cx="70236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8189207c02_6_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1" cy="9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8189207c02_6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8189207c02_6_138"/>
          <p:cNvSpPr txBox="1"/>
          <p:nvPr>
            <p:ph idx="1" type="body"/>
          </p:nvPr>
        </p:nvSpPr>
        <p:spPr>
          <a:xfrm>
            <a:off x="447923" y="2320239"/>
            <a:ext cx="8197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8189207c02_6_138"/>
          <p:cNvSpPr txBox="1"/>
          <p:nvPr>
            <p:ph idx="2" type="body"/>
          </p:nvPr>
        </p:nvSpPr>
        <p:spPr>
          <a:xfrm>
            <a:off x="460375" y="1730667"/>
            <a:ext cx="81846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5" name="Google Shape;85;g8189207c02_6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8189207c02_6_138"/>
          <p:cNvSpPr txBox="1"/>
          <p:nvPr>
            <p:ph type="title"/>
          </p:nvPr>
        </p:nvSpPr>
        <p:spPr>
          <a:xfrm>
            <a:off x="447922" y="369285"/>
            <a:ext cx="81972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8189207c02_6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8189207c02_6_145"/>
          <p:cNvSpPr/>
          <p:nvPr>
            <p:ph idx="2" type="chart"/>
          </p:nvPr>
        </p:nvSpPr>
        <p:spPr>
          <a:xfrm>
            <a:off x="447923" y="1724977"/>
            <a:ext cx="8184600" cy="29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0" name="Google Shape;90;g8189207c02_6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8189207c02_6_145"/>
          <p:cNvSpPr txBox="1"/>
          <p:nvPr>
            <p:ph type="title"/>
          </p:nvPr>
        </p:nvSpPr>
        <p:spPr>
          <a:xfrm>
            <a:off x="460375" y="369733"/>
            <a:ext cx="81723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W_W Logo_White.png"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8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idx="1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9"/>
          <p:cNvSpPr txBox="1"/>
          <p:nvPr>
            <p:ph idx="2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type="title"/>
          </p:nvPr>
        </p:nvSpPr>
        <p:spPr>
          <a:xfrm>
            <a:off x="447923" y="371510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_W Logo_White.png" id="29" name="Google Shape;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"/>
          <p:cNvSpPr txBox="1"/>
          <p:nvPr>
            <p:ph type="title"/>
          </p:nvPr>
        </p:nvSpPr>
        <p:spPr>
          <a:xfrm>
            <a:off x="447923" y="369733"/>
            <a:ext cx="8197114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Graphic">
  <p:cSld name="Header + Graphic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>
            <p:ph idx="2" type="chart"/>
          </p:nvPr>
        </p:nvSpPr>
        <p:spPr>
          <a:xfrm>
            <a:off x="447923" y="1724977"/>
            <a:ext cx="8184662" cy="2828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037" y="4675530"/>
            <a:ext cx="2540000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1"/>
          <p:cNvSpPr txBox="1"/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lt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Content">
  <p:cSld name="Header +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39" name="Google Shape;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47923" y="1730667"/>
            <a:ext cx="8197114" cy="23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460375" y="370622"/>
            <a:ext cx="8184662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81" y="4599009"/>
            <a:ext cx="2425226" cy="213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45" name="Google Shape;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2"/>
          <p:cNvSpPr txBox="1"/>
          <p:nvPr>
            <p:ph type="title"/>
          </p:nvPr>
        </p:nvSpPr>
        <p:spPr>
          <a:xfrm>
            <a:off x="460375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8081" y="3426449"/>
            <a:ext cx="1600200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Logo_Purple_2685_HEX.png" id="49" name="Google Shape;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915" y="4219956"/>
            <a:ext cx="1371600" cy="92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85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/>
          <p:nvPr>
            <p:ph type="title"/>
          </p:nvPr>
        </p:nvSpPr>
        <p:spPr>
          <a:xfrm>
            <a:off x="460376" y="644993"/>
            <a:ext cx="7023540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Encode Sans Black"/>
              <a:buNone/>
              <a:defRPr b="1" i="0" sz="5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+ Subheader + Content">
  <p:cSld name="Header + Subheader +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381" y="1364403"/>
            <a:ext cx="1103781" cy="9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31" y="1363508"/>
            <a:ext cx="1103781" cy="963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47923" y="2320239"/>
            <a:ext cx="8197114" cy="2251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erriweather Sans"/>
              <a:buChar char="&gt;"/>
              <a:defRPr b="1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 Sans"/>
              <a:buChar char="&gt;"/>
              <a:defRPr b="1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&gt;"/>
              <a:defRPr b="1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body"/>
          </p:nvPr>
        </p:nvSpPr>
        <p:spPr>
          <a:xfrm>
            <a:off x="460375" y="1730667"/>
            <a:ext cx="8184662" cy="411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8D3A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8D3A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8D3A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E8D3A2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041" y="4675530"/>
            <a:ext cx="2539991" cy="17231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447922" y="369285"/>
            <a:ext cx="8197109" cy="993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Black"/>
              <a:buNone/>
              <a:defRPr b="1" i="0" sz="3000" u="none" cap="none" strike="noStrike">
                <a:solidFill>
                  <a:schemeClr val="dk1"/>
                </a:solidFill>
                <a:latin typeface="Encode Sans Black"/>
                <a:ea typeface="Encode Sans Black"/>
                <a:cs typeface="Encode Sans Black"/>
                <a:sym typeface="Encode Sa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pp.slack.com/team/US831TQ77" TargetMode="External"/><Relationship Id="rId4" Type="http://schemas.openxmlformats.org/officeDocument/2006/relationships/hyperlink" Target="https://app.slack.com/team/URYL7TCM7" TargetMode="External"/><Relationship Id="rId5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sT46nRLCLZ8" TargetMode="External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eutron.ornl.gov/user_data/hb3a/exp16/tools/Crystal%20Plane%20Spacings%20and%20Interplanar%20Angles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ruff.geo.arizona.edu/AMS/result.php?diff=vals(3.3,3.713),opt(),type(d-spacing),tolerance(.01)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://aflowlib.org/CrystalDatabase/triclinic_lattice.html" TargetMode="External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title"/>
          </p:nvPr>
        </p:nvSpPr>
        <p:spPr>
          <a:xfrm>
            <a:off x="460375" y="832884"/>
            <a:ext cx="8220162" cy="26417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Encode Sans Black"/>
              <a:buNone/>
            </a:pPr>
            <a:br>
              <a:rPr lang="en-US"/>
            </a:br>
            <a:r>
              <a:rPr lang="en-US"/>
              <a:t>DIRECT Presentation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1983675" y="3521650"/>
            <a:ext cx="50034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Amy Stegmann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2"/>
                </a:solidFill>
                <a:uFill>
                  <a:noFill/>
                </a:uFill>
                <a:hlinkClick r:id="rId3"/>
              </a:rPr>
              <a:t>Edwin Shenjian Jiang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Elena Shoushpanova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Kacper</a:t>
            </a:r>
            <a:r>
              <a:rPr b="0" i="0" lang="en-US" sz="1400" u="none" cap="none" strike="noStrike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Lachowski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665017"/>
            <a:ext cx="9144000" cy="105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17b3e6fc3_0_48"/>
          <p:cNvSpPr txBox="1"/>
          <p:nvPr>
            <p:ph idx="1" type="body"/>
          </p:nvPr>
        </p:nvSpPr>
        <p:spPr>
          <a:xfrm>
            <a:off x="447923" y="1730667"/>
            <a:ext cx="81972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Reproducibility:</a:t>
            </a:r>
            <a:r>
              <a:rPr b="0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Easily document steps to producing zone-axis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Significance:</a:t>
            </a:r>
            <a:endParaRPr b="0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0" name="Google Shape;230;g817b3e6fc3_0_48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Methods: How is this work Data Science?</a:t>
            </a:r>
            <a:endParaRPr/>
          </a:p>
        </p:txBody>
      </p:sp>
      <p:pic>
        <p:nvPicPr>
          <p:cNvPr id="231" name="Google Shape;231;g817b3e6fc3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5" y="2808242"/>
            <a:ext cx="9144000" cy="353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817b3e6fc3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50" y="2829353"/>
            <a:ext cx="9143999" cy="390809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817b3e6fc3_0_48"/>
          <p:cNvSpPr/>
          <p:nvPr/>
        </p:nvSpPr>
        <p:spPr>
          <a:xfrm rot="-7830408">
            <a:off x="1355824" y="3614756"/>
            <a:ext cx="414294" cy="2515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817b3e6fc3_0_48"/>
          <p:cNvSpPr/>
          <p:nvPr/>
        </p:nvSpPr>
        <p:spPr>
          <a:xfrm>
            <a:off x="2448225" y="31598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817b3e6fc3_0_48"/>
          <p:cNvSpPr txBox="1"/>
          <p:nvPr/>
        </p:nvSpPr>
        <p:spPr>
          <a:xfrm>
            <a:off x="1545600" y="3808925"/>
            <a:ext cx="140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highlight>
                  <a:srgbClr val="FFFFFF"/>
                </a:highlight>
              </a:rPr>
              <a:t>D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highlight>
                  <a:srgbClr val="FFFFFF"/>
                </a:highlight>
              </a:rPr>
              <a:t>S</a:t>
            </a: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pacing 1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817b3e6fc3_0_48"/>
          <p:cNvSpPr/>
          <p:nvPr/>
        </p:nvSpPr>
        <p:spPr>
          <a:xfrm>
            <a:off x="1076625" y="31598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817b3e6fc3_0_48"/>
          <p:cNvSpPr/>
          <p:nvPr/>
        </p:nvSpPr>
        <p:spPr>
          <a:xfrm flipH="1" rot="7830408">
            <a:off x="2194024" y="3614756"/>
            <a:ext cx="414294" cy="2515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817b3e6fc3_0_48"/>
          <p:cNvSpPr/>
          <p:nvPr/>
        </p:nvSpPr>
        <p:spPr>
          <a:xfrm>
            <a:off x="4454854" y="2696725"/>
            <a:ext cx="852900" cy="5592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817b3e6fc3_0_48"/>
          <p:cNvSpPr txBox="1"/>
          <p:nvPr/>
        </p:nvSpPr>
        <p:spPr>
          <a:xfrm>
            <a:off x="3576950" y="2371500"/>
            <a:ext cx="226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Plane 1      Plane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817b3e6fc3_0_48"/>
          <p:cNvSpPr/>
          <p:nvPr/>
        </p:nvSpPr>
        <p:spPr>
          <a:xfrm>
            <a:off x="5953425" y="31598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817b3e6fc3_0_48"/>
          <p:cNvSpPr txBox="1"/>
          <p:nvPr/>
        </p:nvSpPr>
        <p:spPr>
          <a:xfrm>
            <a:off x="5347200" y="3937175"/>
            <a:ext cx="14094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highlight>
                  <a:srgbClr val="FFFFFF"/>
                </a:highlight>
              </a:rPr>
              <a:t>A</a:t>
            </a:r>
            <a:r>
              <a:rPr lang="en-US">
                <a:highlight>
                  <a:srgbClr val="FFFFFF"/>
                </a:highlight>
              </a:rPr>
              <a:t>ngle Between Planes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817b3e6fc3_0_48"/>
          <p:cNvSpPr/>
          <p:nvPr/>
        </p:nvSpPr>
        <p:spPr>
          <a:xfrm flipH="1" rot="6127424">
            <a:off x="5851612" y="3691034"/>
            <a:ext cx="414239" cy="2515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817b3e6fc3_0_48"/>
          <p:cNvSpPr/>
          <p:nvPr/>
        </p:nvSpPr>
        <p:spPr>
          <a:xfrm>
            <a:off x="5267625" y="31598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817b3e6fc3_0_48"/>
          <p:cNvSpPr/>
          <p:nvPr/>
        </p:nvSpPr>
        <p:spPr>
          <a:xfrm rot="-6127424">
            <a:off x="5394412" y="3691034"/>
            <a:ext cx="414239" cy="2515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817b3e6fc3_0_48"/>
          <p:cNvSpPr/>
          <p:nvPr/>
        </p:nvSpPr>
        <p:spPr>
          <a:xfrm>
            <a:off x="8425600" y="2651416"/>
            <a:ext cx="703800" cy="738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817b3e6fc3_0_48"/>
          <p:cNvSpPr/>
          <p:nvPr/>
        </p:nvSpPr>
        <p:spPr>
          <a:xfrm flipH="1" rot="-9281835">
            <a:off x="8166321" y="2514722"/>
            <a:ext cx="414131" cy="2516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817b3e6fc3_0_48"/>
          <p:cNvSpPr txBox="1"/>
          <p:nvPr/>
        </p:nvSpPr>
        <p:spPr>
          <a:xfrm>
            <a:off x="7099800" y="2184575"/>
            <a:ext cx="14094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highlight>
                  <a:srgbClr val="FFFFFF"/>
                </a:highlight>
              </a:rPr>
              <a:t>Score Function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817b3e6fc3_0_48"/>
          <p:cNvSpPr/>
          <p:nvPr/>
        </p:nvSpPr>
        <p:spPr>
          <a:xfrm>
            <a:off x="3558350" y="2696725"/>
            <a:ext cx="852900" cy="5592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17b3e6fc3_0_34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Project Flow</a:t>
            </a:r>
            <a:endParaRPr/>
          </a:p>
        </p:txBody>
      </p:sp>
      <p:pic>
        <p:nvPicPr>
          <p:cNvPr id="255" name="Google Shape;255;g817b3e6fc3_0_34" title="Crystalmath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675" y="13645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17b3e6fc3_0_64"/>
          <p:cNvSpPr/>
          <p:nvPr/>
        </p:nvSpPr>
        <p:spPr>
          <a:xfrm>
            <a:off x="-55000" y="1626113"/>
            <a:ext cx="9387300" cy="3617700"/>
          </a:xfrm>
          <a:prstGeom prst="rect">
            <a:avLst/>
          </a:prstGeom>
          <a:solidFill>
            <a:srgbClr val="6766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g817b3e6fc3_0_64"/>
          <p:cNvPicPr preferRelativeResize="0"/>
          <p:nvPr/>
        </p:nvPicPr>
        <p:blipFill rotWithShape="1">
          <a:blip r:embed="rId3">
            <a:alphaModFix/>
          </a:blip>
          <a:srcRect b="2680" l="3541" r="1002" t="6460"/>
          <a:stretch/>
        </p:blipFill>
        <p:spPr>
          <a:xfrm>
            <a:off x="1121134" y="1854384"/>
            <a:ext cx="6861969" cy="315666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817b3e6fc3_0_64"/>
          <p:cNvSpPr/>
          <p:nvPr/>
        </p:nvSpPr>
        <p:spPr>
          <a:xfrm>
            <a:off x="4174433" y="1789037"/>
            <a:ext cx="699900" cy="3617700"/>
          </a:xfrm>
          <a:prstGeom prst="rect">
            <a:avLst/>
          </a:prstGeom>
          <a:solidFill>
            <a:srgbClr val="6766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817b3e6fc3_0_64"/>
          <p:cNvSpPr txBox="1"/>
          <p:nvPr/>
        </p:nvSpPr>
        <p:spPr>
          <a:xfrm>
            <a:off x="1030663" y="4967383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Image courtesy of Soohyung Lee, UW ChemE</a:t>
            </a:r>
            <a:endParaRPr b="1" i="0" sz="1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817b3e6fc3_0_64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Results: Demo Example</a:t>
            </a:r>
            <a:endParaRPr/>
          </a:p>
        </p:txBody>
      </p:sp>
      <p:sp>
        <p:nvSpPr>
          <p:cNvPr id="266" name="Google Shape;266;g817b3e6fc3_0_64"/>
          <p:cNvSpPr txBox="1"/>
          <p:nvPr/>
        </p:nvSpPr>
        <p:spPr>
          <a:xfrm>
            <a:off x="6417358" y="2440146"/>
            <a:ext cx="131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5EB"/>
              </a:buClr>
              <a:buSzPts val="1350"/>
              <a:buFont typeface="Courier New"/>
              <a:buChar char="o"/>
            </a:pPr>
            <a:r>
              <a:rPr b="1" i="0" lang="en-US" sz="900" u="none" cap="none" strike="noStrike">
                <a:solidFill>
                  <a:srgbClr val="FAF5EB"/>
                </a:solidFill>
                <a:latin typeface="Arial"/>
                <a:ea typeface="Arial"/>
                <a:cs typeface="Arial"/>
                <a:sym typeface="Arial"/>
              </a:rPr>
              <a:t>Point 1 (a1, b1)</a:t>
            </a:r>
            <a:endParaRPr/>
          </a:p>
        </p:txBody>
      </p:sp>
      <p:sp>
        <p:nvSpPr>
          <p:cNvPr id="267" name="Google Shape;267;g817b3e6fc3_0_64"/>
          <p:cNvSpPr txBox="1"/>
          <p:nvPr/>
        </p:nvSpPr>
        <p:spPr>
          <a:xfrm>
            <a:off x="7206668" y="2805608"/>
            <a:ext cx="131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DED"/>
              </a:buClr>
              <a:buSzPts val="1350"/>
              <a:buFont typeface="Courier New"/>
              <a:buChar char="o"/>
            </a:pPr>
            <a:r>
              <a:rPr b="1" i="0" lang="en-US" sz="900" u="none" cap="none" strike="noStrike">
                <a:solidFill>
                  <a:srgbClr val="D6CDED"/>
                </a:solidFill>
                <a:latin typeface="Arial"/>
                <a:ea typeface="Arial"/>
                <a:cs typeface="Arial"/>
                <a:sym typeface="Arial"/>
              </a:rPr>
              <a:t>Point 2 (a2, b2)</a:t>
            </a:r>
            <a:endParaRPr/>
          </a:p>
        </p:txBody>
      </p:sp>
      <p:sp>
        <p:nvSpPr>
          <p:cNvPr id="268" name="Google Shape;268;g817b3e6fc3_0_64"/>
          <p:cNvSpPr txBox="1"/>
          <p:nvPr/>
        </p:nvSpPr>
        <p:spPr>
          <a:xfrm>
            <a:off x="1038688" y="1585939"/>
            <a:ext cx="3966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Uploaded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817b3e6fc3_0_64"/>
          <p:cNvSpPr txBox="1"/>
          <p:nvPr/>
        </p:nvSpPr>
        <p:spPr>
          <a:xfrm>
            <a:off x="4773061" y="1593964"/>
            <a:ext cx="3966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Image FFT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817b3e6fc3_0_64"/>
          <p:cNvPicPr preferRelativeResize="0"/>
          <p:nvPr/>
        </p:nvPicPr>
        <p:blipFill rotWithShape="1">
          <a:blip r:embed="rId4">
            <a:alphaModFix/>
          </a:blip>
          <a:srcRect b="77570" l="0" r="0" t="0"/>
          <a:stretch/>
        </p:blipFill>
        <p:spPr>
          <a:xfrm>
            <a:off x="37500" y="3798728"/>
            <a:ext cx="9143999" cy="87657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817b3e6fc3_0_64"/>
          <p:cNvSpPr/>
          <p:nvPr/>
        </p:nvSpPr>
        <p:spPr>
          <a:xfrm>
            <a:off x="6526475" y="3748400"/>
            <a:ext cx="703800" cy="9309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17b3e6fc3_0_28"/>
          <p:cNvSpPr/>
          <p:nvPr/>
        </p:nvSpPr>
        <p:spPr>
          <a:xfrm>
            <a:off x="6919200" y="34902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817b3e6fc3_0_28"/>
          <p:cNvSpPr txBox="1"/>
          <p:nvPr>
            <p:ph idx="1" type="body"/>
          </p:nvPr>
        </p:nvSpPr>
        <p:spPr>
          <a:xfrm>
            <a:off x="447925" y="1654475"/>
            <a:ext cx="85875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Finish </a:t>
            </a:r>
            <a:r>
              <a:rPr lang="en-US"/>
              <a:t>Automatic Plane Recognition from FFT</a:t>
            </a:r>
            <a:endParaRPr/>
          </a:p>
        </p:txBody>
      </p:sp>
      <p:sp>
        <p:nvSpPr>
          <p:cNvPr id="279" name="Google Shape;279;g817b3e6fc3_0_28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Future Work</a:t>
            </a:r>
            <a:endParaRPr/>
          </a:p>
        </p:txBody>
      </p:sp>
      <p:pic>
        <p:nvPicPr>
          <p:cNvPr id="280" name="Google Shape;280;g817b3e6fc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0" y="3221828"/>
            <a:ext cx="1743950" cy="178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817b3e6fc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925" y="3226425"/>
            <a:ext cx="1698901" cy="174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817b3e6fc3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537" y="3237175"/>
            <a:ext cx="1729925" cy="17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817b3e6fc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424" y="3244263"/>
            <a:ext cx="1566676" cy="164129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817b3e6fc3_0_28"/>
          <p:cNvSpPr txBox="1"/>
          <p:nvPr/>
        </p:nvSpPr>
        <p:spPr>
          <a:xfrm>
            <a:off x="2814663" y="2264200"/>
            <a:ext cx="17298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cv2.GaussianBlur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cv2.t</a:t>
            </a:r>
            <a:r>
              <a:rPr lang="en-US"/>
              <a:t>hreshold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cv2.e</a:t>
            </a:r>
            <a:r>
              <a:rPr lang="en-US"/>
              <a:t>rode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cv2.d</a:t>
            </a:r>
            <a:r>
              <a:rPr lang="en-US"/>
              <a:t>ilate</a:t>
            </a:r>
            <a:endParaRPr/>
          </a:p>
        </p:txBody>
      </p:sp>
      <p:sp>
        <p:nvSpPr>
          <p:cNvPr id="285" name="Google Shape;285;g817b3e6fc3_0_28"/>
          <p:cNvSpPr txBox="1"/>
          <p:nvPr/>
        </p:nvSpPr>
        <p:spPr>
          <a:xfrm>
            <a:off x="5003138" y="2095450"/>
            <a:ext cx="1600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onnected component analysis on the thresholded image</a:t>
            </a:r>
            <a:endParaRPr/>
          </a:p>
        </p:txBody>
      </p:sp>
      <p:sp>
        <p:nvSpPr>
          <p:cNvPr id="286" name="Google Shape;286;g817b3e6fc3_0_28"/>
          <p:cNvSpPr txBox="1"/>
          <p:nvPr/>
        </p:nvSpPr>
        <p:spPr>
          <a:xfrm>
            <a:off x="855025" y="2912500"/>
            <a:ext cx="12573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FFT image</a:t>
            </a:r>
            <a:endParaRPr/>
          </a:p>
        </p:txBody>
      </p:sp>
      <p:sp>
        <p:nvSpPr>
          <p:cNvPr id="287" name="Google Shape;287;g817b3e6fc3_0_28"/>
          <p:cNvSpPr txBox="1"/>
          <p:nvPr/>
        </p:nvSpPr>
        <p:spPr>
          <a:xfrm>
            <a:off x="7246538" y="2683900"/>
            <a:ext cx="12573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coordinates</a:t>
            </a:r>
            <a:endParaRPr/>
          </a:p>
        </p:txBody>
      </p:sp>
      <p:sp>
        <p:nvSpPr>
          <p:cNvPr id="288" name="Google Shape;288;g817b3e6fc3_0_28"/>
          <p:cNvSpPr/>
          <p:nvPr/>
        </p:nvSpPr>
        <p:spPr>
          <a:xfrm>
            <a:off x="2304975" y="3851250"/>
            <a:ext cx="426900" cy="45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817b3e6fc3_0_28"/>
          <p:cNvSpPr/>
          <p:nvPr/>
        </p:nvSpPr>
        <p:spPr>
          <a:xfrm>
            <a:off x="4460225" y="3851263"/>
            <a:ext cx="426900" cy="45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817b3e6fc3_0_28"/>
          <p:cNvSpPr/>
          <p:nvPr/>
        </p:nvSpPr>
        <p:spPr>
          <a:xfrm>
            <a:off x="6603938" y="3851263"/>
            <a:ext cx="426900" cy="45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189207c02_5_3"/>
          <p:cNvSpPr txBox="1"/>
          <p:nvPr>
            <p:ph idx="1" type="body"/>
          </p:nvPr>
        </p:nvSpPr>
        <p:spPr>
          <a:xfrm>
            <a:off x="447925" y="1654475"/>
            <a:ext cx="85875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H</a:t>
            </a:r>
            <a:r>
              <a:rPr lang="en-US">
                <a:solidFill>
                  <a:schemeClr val="dk1"/>
                </a:solidFill>
              </a:rPr>
              <a:t>andle massive search results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Batch Processing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P</a:t>
            </a:r>
            <a:r>
              <a:rPr lang="en-US"/>
              <a:t>lot zone axis per frame of </a:t>
            </a:r>
            <a:r>
              <a:rPr i="1" lang="en-US"/>
              <a:t>in situ</a:t>
            </a:r>
            <a:r>
              <a:rPr lang="en-US"/>
              <a:t> videos</a:t>
            </a:r>
            <a:endParaRPr/>
          </a:p>
        </p:txBody>
      </p:sp>
      <p:sp>
        <p:nvSpPr>
          <p:cNvPr id="297" name="Google Shape;297;g8189207c02_5_3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Future Work - cont.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17b3e6fc3_0_155"/>
          <p:cNvSpPr txBox="1"/>
          <p:nvPr>
            <p:ph idx="1" type="body"/>
          </p:nvPr>
        </p:nvSpPr>
        <p:spPr>
          <a:xfrm>
            <a:off x="447925" y="1654475"/>
            <a:ext cx="85875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Continuous integration from the git-go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Contacted the database manager sooner, he’s very interested in our project!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817b3e6fc3_0_155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Regrets? What would we do differently?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17b3e6fc3_0_110"/>
          <p:cNvSpPr txBox="1"/>
          <p:nvPr>
            <p:ph idx="1" type="body"/>
          </p:nvPr>
        </p:nvSpPr>
        <p:spPr>
          <a:xfrm>
            <a:off x="447925" y="1654475"/>
            <a:ext cx="85875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You, for your attention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Soohyung Lee, Alex Bard, for contributing HRTEM images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Ting and Dave, Ted Cohen, Jimin Qian, Torin Stetina, Caitlyn Wolf, for being fantastic instructors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Stack Overflow, for saving our instructors extra office hour time</a:t>
            </a:r>
            <a:endParaRPr/>
          </a:p>
        </p:txBody>
      </p:sp>
      <p:sp>
        <p:nvSpPr>
          <p:cNvPr id="311" name="Google Shape;311;g817b3e6fc3_0_110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17b3e6fc3_0_117"/>
          <p:cNvSpPr/>
          <p:nvPr/>
        </p:nvSpPr>
        <p:spPr>
          <a:xfrm>
            <a:off x="6919200" y="34902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817b3e6fc3_0_117"/>
          <p:cNvSpPr txBox="1"/>
          <p:nvPr>
            <p:ph idx="1" type="body"/>
          </p:nvPr>
        </p:nvSpPr>
        <p:spPr>
          <a:xfrm>
            <a:off x="447925" y="1654475"/>
            <a:ext cx="85875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❏"/>
            </a:pPr>
            <a:r>
              <a:rPr b="0" lang="en-US" sz="1800">
                <a:solidFill>
                  <a:schemeClr val="dk1"/>
                </a:solidFill>
              </a:rPr>
              <a:t>Downs, R.T. and Hall-Wallace, M. (2003) The American Mineralogist Crystal Structure Database. American Mineralogist 88, 247-250.</a:t>
            </a:r>
            <a:endParaRPr b="0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❏"/>
            </a:pPr>
            <a:r>
              <a:rPr b="0" lang="en-US" sz="1800">
                <a:solidFill>
                  <a:schemeClr val="dk1"/>
                </a:solidFill>
                <a:highlight>
                  <a:srgbClr val="FFFFFF"/>
                </a:highlight>
              </a:rPr>
              <a:t>Cullity, B. D., &amp; Stock, S. R. Elements of X-ray diffraction. 3rd ed2001. </a:t>
            </a:r>
            <a:r>
              <a:rPr b="0" i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ISBN No: 0-201-61091-4</a:t>
            </a:r>
            <a:r>
              <a:rPr b="0" lang="en-US" sz="18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b="0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❏"/>
            </a:pPr>
            <a:r>
              <a:rPr b="0" lang="en-US" sz="1800">
                <a:solidFill>
                  <a:schemeClr val="dk1"/>
                </a:solidFill>
                <a:highlight>
                  <a:srgbClr val="FFFFFF"/>
                </a:highlight>
              </a:rPr>
              <a:t>Somnath, S., Smith, C. R., Laanait, N., Vasudevan, R. K., Ievlev, A., Belianinov, A., ... &amp; Jesse, S. (2019). USID and Pycroscopy--Open frameworks for storing and analyzing spectroscopic and imaging data. </a:t>
            </a:r>
            <a:r>
              <a:rPr b="0" i="1" lang="en-US" sz="1800">
                <a:solidFill>
                  <a:schemeClr val="dk1"/>
                </a:solidFill>
                <a:highlight>
                  <a:srgbClr val="FFFFFF"/>
                </a:highlight>
              </a:rPr>
              <a:t>arXiv preprint arXiv:1903.09515</a:t>
            </a:r>
            <a:r>
              <a:rPr b="0" lang="en-US" sz="18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b="0"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❏"/>
            </a:pPr>
            <a:r>
              <a:rPr b="0" lang="en-US" sz="1800" u="sng">
                <a:solidFill>
                  <a:schemeClr val="dk1"/>
                </a:solidFill>
                <a:hlinkClick r:id="rId3"/>
              </a:rPr>
              <a:t>https://neutron.ornl.gov/user_data/hb3a/exp16/tools/Crystal%20Plane%20Spacings%20and%20Interplanar%20Angles.htm</a:t>
            </a:r>
            <a:endParaRPr b="0"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19" name="Google Shape;319;g817b3e6fc3_0_117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e1ba68628_0_1"/>
          <p:cNvSpPr txBox="1"/>
          <p:nvPr>
            <p:ph idx="1" type="body"/>
          </p:nvPr>
        </p:nvSpPr>
        <p:spPr>
          <a:xfrm>
            <a:off x="447925" y="1730675"/>
            <a:ext cx="4474800" cy="3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Motivation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Use Cases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Methods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Image processing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>
                <a:solidFill>
                  <a:schemeClr val="dk1"/>
                </a:solidFill>
              </a:rPr>
              <a:t>Math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Web Scraping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Data Analysis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Future Work</a:t>
            </a:r>
            <a:endParaRPr/>
          </a:p>
        </p:txBody>
      </p:sp>
      <p:sp>
        <p:nvSpPr>
          <p:cNvPr id="105" name="Google Shape;105;g7e1ba68628_0_1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6" name="Google Shape;106;g7e1ba68628_0_1"/>
          <p:cNvSpPr/>
          <p:nvPr/>
        </p:nvSpPr>
        <p:spPr>
          <a:xfrm>
            <a:off x="6919200" y="34902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7e1ba68628_0_1"/>
          <p:cNvSpPr txBox="1"/>
          <p:nvPr/>
        </p:nvSpPr>
        <p:spPr>
          <a:xfrm>
            <a:off x="4802025" y="4204450"/>
            <a:ext cx="437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By Joshuardavis - Own work, Public Domain, https://commons.wikimedia.org/w/index.php?curid=3214934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08" name="Google Shape;108;g7e1ba6862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725" y="1463762"/>
            <a:ext cx="2914025" cy="2857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7e1ba68628_0_1"/>
          <p:cNvSpPr txBox="1"/>
          <p:nvPr/>
        </p:nvSpPr>
        <p:spPr>
          <a:xfrm>
            <a:off x="4887025" y="1085625"/>
            <a:ext cx="372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Wulff net - </a:t>
            </a:r>
            <a:r>
              <a:rPr lang="en-US">
                <a:solidFill>
                  <a:schemeClr val="accent5"/>
                </a:solidFill>
              </a:rPr>
              <a:t>Crystallographic</a:t>
            </a:r>
            <a:r>
              <a:rPr lang="en-US">
                <a:solidFill>
                  <a:schemeClr val="accent5"/>
                </a:solidFill>
              </a:rPr>
              <a:t> Projection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17b3e6fc3_0_0"/>
          <p:cNvSpPr/>
          <p:nvPr/>
        </p:nvSpPr>
        <p:spPr>
          <a:xfrm>
            <a:off x="6919225" y="36111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817b3e6fc3_0_0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117" name="Google Shape;117;g817b3e6fc3_0_0"/>
          <p:cNvPicPr preferRelativeResize="0"/>
          <p:nvPr/>
        </p:nvPicPr>
        <p:blipFill rotWithShape="1">
          <a:blip r:embed="rId3">
            <a:alphaModFix/>
          </a:blip>
          <a:srcRect b="0" l="0" r="35383" t="0"/>
          <a:stretch/>
        </p:blipFill>
        <p:spPr>
          <a:xfrm>
            <a:off x="4487075" y="1425650"/>
            <a:ext cx="4656915" cy="37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817b3e6fc3_0_0"/>
          <p:cNvSpPr txBox="1"/>
          <p:nvPr>
            <p:ph idx="1" type="body"/>
          </p:nvPr>
        </p:nvSpPr>
        <p:spPr>
          <a:xfrm>
            <a:off x="447925" y="1730675"/>
            <a:ext cx="42225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Indexed planes are needed to publish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Manual methods are hours of guess and check in a spreadsheet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17b3e6fc3_0_15"/>
          <p:cNvSpPr/>
          <p:nvPr/>
        </p:nvSpPr>
        <p:spPr>
          <a:xfrm>
            <a:off x="6919225" y="36111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817b3e6fc3_0_15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126" name="Google Shape;126;g817b3e6fc3_0_15"/>
          <p:cNvSpPr txBox="1"/>
          <p:nvPr>
            <p:ph idx="1" type="body"/>
          </p:nvPr>
        </p:nvSpPr>
        <p:spPr>
          <a:xfrm>
            <a:off x="447925" y="1730678"/>
            <a:ext cx="81972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Over_worked_grad_student</a:t>
            </a:r>
            <a:r>
              <a:rPr b="0" lang="en-US" sz="1800">
                <a:solidFill>
                  <a:schemeClr val="dk1"/>
                </a:solidFill>
              </a:rPr>
              <a:t> is studying some crystals using HRTEM. </a:t>
            </a:r>
            <a:endParaRPr b="0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</a:rPr>
              <a:t>They have gorgeous images and now they need to index them</a:t>
            </a:r>
            <a:r>
              <a:rPr b="0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817b3e6fc3_0_15"/>
          <p:cNvSpPr txBox="1"/>
          <p:nvPr>
            <p:ph idx="1" type="body"/>
          </p:nvPr>
        </p:nvSpPr>
        <p:spPr>
          <a:xfrm>
            <a:off x="440850" y="2597425"/>
            <a:ext cx="8354100" cy="3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Image Processing (FFT point selection, scale ratio)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Calculate angles and d spacing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Query</a:t>
            </a:r>
            <a:r>
              <a:rPr lang="en-US"/>
              <a:t> American Mineral Society database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Calculate zone axis</a:t>
            </a:r>
            <a:endParaRPr/>
          </a:p>
        </p:txBody>
      </p:sp>
      <p:pic>
        <p:nvPicPr>
          <p:cNvPr id="128" name="Google Shape;128;g817b3e6fc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238" y="-1535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e7c282a3d_1_0"/>
          <p:cNvSpPr/>
          <p:nvPr/>
        </p:nvSpPr>
        <p:spPr>
          <a:xfrm>
            <a:off x="6919225" y="36111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7e7c282a3d_1_0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Methods: Image Processing</a:t>
            </a:r>
            <a:endParaRPr/>
          </a:p>
        </p:txBody>
      </p:sp>
      <p:pic>
        <p:nvPicPr>
          <p:cNvPr id="136" name="Google Shape;136;g7e7c282a3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764" y="1364525"/>
            <a:ext cx="5112234" cy="37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7e7c282a3d_1_0"/>
          <p:cNvSpPr txBox="1"/>
          <p:nvPr>
            <p:ph idx="1" type="body"/>
          </p:nvPr>
        </p:nvSpPr>
        <p:spPr>
          <a:xfrm>
            <a:off x="447925" y="1730675"/>
            <a:ext cx="36768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>
                <a:solidFill>
                  <a:schemeClr val="dk1"/>
                </a:solidFill>
              </a:rPr>
              <a:t>Get the scale ratio from an image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Generate an FFT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❏"/>
            </a:pPr>
            <a:r>
              <a:rPr lang="en-US"/>
              <a:t>Identify the location of the dots in the FFT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1ba68628_0_7"/>
          <p:cNvSpPr/>
          <p:nvPr/>
        </p:nvSpPr>
        <p:spPr>
          <a:xfrm>
            <a:off x="6919225" y="3534900"/>
            <a:ext cx="2224800" cy="16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7e1ba68628_0_7"/>
          <p:cNvSpPr txBox="1"/>
          <p:nvPr>
            <p:ph idx="1" type="body"/>
          </p:nvPr>
        </p:nvSpPr>
        <p:spPr>
          <a:xfrm>
            <a:off x="447923" y="1578267"/>
            <a:ext cx="81972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http://rruff.geo.arizona.edu/AMS/result.php?diff=vals(3.3,3.713),opt(),type(d-spacing),tolerance(.01)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5" name="Google Shape;145;g7e1ba68628_0_7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Methods: Web Scraping</a:t>
            </a:r>
            <a:endParaRPr/>
          </a:p>
        </p:txBody>
      </p:sp>
      <p:sp>
        <p:nvSpPr>
          <p:cNvPr id="146" name="Google Shape;146;g7e1ba68628_0_7"/>
          <p:cNvSpPr/>
          <p:nvPr/>
        </p:nvSpPr>
        <p:spPr>
          <a:xfrm>
            <a:off x="5801025" y="23978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7e1ba68628_0_7"/>
          <p:cNvSpPr/>
          <p:nvPr/>
        </p:nvSpPr>
        <p:spPr>
          <a:xfrm>
            <a:off x="6258225" y="23978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7e1ba68628_0_7"/>
          <p:cNvSpPr/>
          <p:nvPr/>
        </p:nvSpPr>
        <p:spPr>
          <a:xfrm rot="-3802758">
            <a:off x="5699139" y="2928955"/>
            <a:ext cx="414433" cy="2514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7e1ba68628_0_7"/>
          <p:cNvSpPr txBox="1"/>
          <p:nvPr/>
        </p:nvSpPr>
        <p:spPr>
          <a:xfrm>
            <a:off x="4898400" y="3275525"/>
            <a:ext cx="140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spacing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7e1ba68628_0_7"/>
          <p:cNvSpPr/>
          <p:nvPr/>
        </p:nvSpPr>
        <p:spPr>
          <a:xfrm flipH="1" rot="3802758">
            <a:off x="6385009" y="2928955"/>
            <a:ext cx="414433" cy="2514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7e1ba68628_0_7"/>
          <p:cNvSpPr txBox="1"/>
          <p:nvPr/>
        </p:nvSpPr>
        <p:spPr>
          <a:xfrm>
            <a:off x="6422400" y="3275525"/>
            <a:ext cx="140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spacing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7e1ba68628_0_7"/>
          <p:cNvSpPr/>
          <p:nvPr/>
        </p:nvSpPr>
        <p:spPr>
          <a:xfrm flipH="1" rot="-5398665">
            <a:off x="9267652" y="2547670"/>
            <a:ext cx="772500" cy="791100"/>
          </a:xfrm>
          <a:prstGeom prst="bentArrow">
            <a:avLst>
              <a:gd fmla="val 25000" name="adj1"/>
              <a:gd fmla="val 26011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7e1ba68628_0_7"/>
          <p:cNvSpPr txBox="1"/>
          <p:nvPr/>
        </p:nvSpPr>
        <p:spPr>
          <a:xfrm>
            <a:off x="14200" y="4042275"/>
            <a:ext cx="91431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Compile Potential Crystal Structures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with metadata: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[((dataframe of data from first mineral),(dataframe of metadata from first mineral)), (next pair of dataframes in a tuple)...(n</a:t>
            </a:r>
            <a:r>
              <a:rPr baseline="30000" lang="en-US" sz="1800">
                <a:latin typeface="Open Sans"/>
                <a:ea typeface="Open Sans"/>
                <a:cs typeface="Open Sans"/>
                <a:sym typeface="Open Sans"/>
              </a:rPr>
              <a:t>th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pair)]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g7e1ba68628_0_7"/>
          <p:cNvSpPr/>
          <p:nvPr/>
        </p:nvSpPr>
        <p:spPr>
          <a:xfrm rot="10800000">
            <a:off x="3080425" y="3265625"/>
            <a:ext cx="1899600" cy="8463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7e1ba68628_0_7"/>
          <p:cNvSpPr/>
          <p:nvPr/>
        </p:nvSpPr>
        <p:spPr>
          <a:xfrm>
            <a:off x="2938125" y="3052050"/>
            <a:ext cx="398700" cy="78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7e1ba68628_0_7"/>
          <p:cNvSpPr/>
          <p:nvPr/>
        </p:nvSpPr>
        <p:spPr>
          <a:xfrm>
            <a:off x="4723775" y="3052050"/>
            <a:ext cx="270300" cy="78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e1ba68628_0_7"/>
          <p:cNvSpPr/>
          <p:nvPr/>
        </p:nvSpPr>
        <p:spPr>
          <a:xfrm>
            <a:off x="2219625" y="2702650"/>
            <a:ext cx="437100" cy="458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7e1ba68628_0_7"/>
          <p:cNvSpPr/>
          <p:nvPr/>
        </p:nvSpPr>
        <p:spPr>
          <a:xfrm rot="-8378223">
            <a:off x="2607192" y="3014105"/>
            <a:ext cx="414590" cy="2515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7e1ba68628_0_7"/>
          <p:cNvSpPr txBox="1"/>
          <p:nvPr/>
        </p:nvSpPr>
        <p:spPr>
          <a:xfrm>
            <a:off x="2435800" y="3275525"/>
            <a:ext cx="140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tolerance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7e1ba68628_0_7"/>
          <p:cNvSpPr txBox="1"/>
          <p:nvPr/>
        </p:nvSpPr>
        <p:spPr>
          <a:xfrm>
            <a:off x="447925" y="1494788"/>
            <a:ext cx="81384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2"/>
                </a:solidFill>
              </a:rPr>
              <a:t>The </a:t>
            </a:r>
            <a:r>
              <a:rPr b="1" i="1" lang="en-US" sz="2400">
                <a:solidFill>
                  <a:schemeClr val="dk2"/>
                </a:solidFill>
              </a:rPr>
              <a:t>American Mineralogist</a:t>
            </a:r>
            <a:r>
              <a:rPr b="1" lang="en-US" sz="2400">
                <a:solidFill>
                  <a:schemeClr val="dk2"/>
                </a:solidFill>
              </a:rPr>
              <a:t> crystal structure database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189207c02_6_75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Methods: Getting angles from FFT</a:t>
            </a:r>
            <a:endParaRPr/>
          </a:p>
        </p:txBody>
      </p:sp>
      <p:sp>
        <p:nvSpPr>
          <p:cNvPr id="167" name="Google Shape;167;g8189207c02_6_75"/>
          <p:cNvSpPr/>
          <p:nvPr/>
        </p:nvSpPr>
        <p:spPr>
          <a:xfrm>
            <a:off x="-55000" y="1626113"/>
            <a:ext cx="9387300" cy="3617700"/>
          </a:xfrm>
          <a:prstGeom prst="rect">
            <a:avLst/>
          </a:prstGeom>
          <a:solidFill>
            <a:srgbClr val="6766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8189207c02_6_75"/>
          <p:cNvPicPr preferRelativeResize="0"/>
          <p:nvPr/>
        </p:nvPicPr>
        <p:blipFill rotWithShape="1">
          <a:blip r:embed="rId3">
            <a:alphaModFix/>
          </a:blip>
          <a:srcRect b="2680" l="3541" r="1002" t="6460"/>
          <a:stretch/>
        </p:blipFill>
        <p:spPr>
          <a:xfrm>
            <a:off x="1121134" y="1854384"/>
            <a:ext cx="6861969" cy="3156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8189207c02_6_75"/>
          <p:cNvCxnSpPr/>
          <p:nvPr/>
        </p:nvCxnSpPr>
        <p:spPr>
          <a:xfrm flipH="1">
            <a:off x="6442352" y="2645418"/>
            <a:ext cx="100800" cy="802500"/>
          </a:xfrm>
          <a:prstGeom prst="straightConnector1">
            <a:avLst/>
          </a:prstGeom>
          <a:noFill/>
          <a:ln cap="flat" cmpd="sng" w="19050">
            <a:solidFill>
              <a:srgbClr val="E3CE9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g8189207c02_6_75"/>
          <p:cNvCxnSpPr/>
          <p:nvPr/>
        </p:nvCxnSpPr>
        <p:spPr>
          <a:xfrm flipH="1">
            <a:off x="6442236" y="2977774"/>
            <a:ext cx="885300" cy="457200"/>
          </a:xfrm>
          <a:prstGeom prst="straightConnector1">
            <a:avLst/>
          </a:prstGeom>
          <a:noFill/>
          <a:ln cap="flat" cmpd="sng" w="19050">
            <a:solidFill>
              <a:srgbClr val="D6CD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8189207c02_6_75"/>
          <p:cNvSpPr/>
          <p:nvPr/>
        </p:nvSpPr>
        <p:spPr>
          <a:xfrm>
            <a:off x="6241772" y="3149295"/>
            <a:ext cx="445200" cy="414000"/>
          </a:xfrm>
          <a:prstGeom prst="arc">
            <a:avLst>
              <a:gd fmla="val 16372285" name="adj1"/>
              <a:gd fmla="val 20805053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8189207c02_6_75"/>
          <p:cNvSpPr txBox="1"/>
          <p:nvPr/>
        </p:nvSpPr>
        <p:spPr>
          <a:xfrm>
            <a:off x="6518635" y="2946053"/>
            <a:ext cx="2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8189207c02_6_75"/>
          <p:cNvSpPr txBox="1"/>
          <p:nvPr/>
        </p:nvSpPr>
        <p:spPr>
          <a:xfrm>
            <a:off x="6025440" y="3435035"/>
            <a:ext cx="1035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Origin (0,0)</a:t>
            </a:r>
            <a:endParaRPr b="1" i="0" sz="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8189207c02_6_75"/>
          <p:cNvSpPr txBox="1"/>
          <p:nvPr/>
        </p:nvSpPr>
        <p:spPr>
          <a:xfrm>
            <a:off x="6417358" y="2440146"/>
            <a:ext cx="131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5EB"/>
              </a:buClr>
              <a:buSzPts val="1350"/>
              <a:buFont typeface="Courier New"/>
              <a:buChar char="o"/>
            </a:pPr>
            <a:r>
              <a:rPr b="1" i="0" lang="en-US" sz="900" u="none" cap="none" strike="noStrike">
                <a:solidFill>
                  <a:srgbClr val="FAF5EB"/>
                </a:solidFill>
                <a:latin typeface="Arial"/>
                <a:ea typeface="Arial"/>
                <a:cs typeface="Arial"/>
                <a:sym typeface="Arial"/>
              </a:rPr>
              <a:t>Point 1 (a1, b1)</a:t>
            </a:r>
            <a:endParaRPr/>
          </a:p>
        </p:txBody>
      </p:sp>
      <p:sp>
        <p:nvSpPr>
          <p:cNvPr id="175" name="Google Shape;175;g8189207c02_6_75"/>
          <p:cNvSpPr txBox="1"/>
          <p:nvPr/>
        </p:nvSpPr>
        <p:spPr>
          <a:xfrm>
            <a:off x="7206668" y="2805608"/>
            <a:ext cx="131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DED"/>
              </a:buClr>
              <a:buSzPts val="1350"/>
              <a:buFont typeface="Courier New"/>
              <a:buChar char="o"/>
            </a:pPr>
            <a:r>
              <a:rPr b="1" i="0" lang="en-US" sz="900" u="none" cap="none" strike="noStrike">
                <a:solidFill>
                  <a:srgbClr val="D6CDED"/>
                </a:solidFill>
                <a:latin typeface="Arial"/>
                <a:ea typeface="Arial"/>
                <a:cs typeface="Arial"/>
                <a:sym typeface="Arial"/>
              </a:rPr>
              <a:t>Point 2 (a2, b2)</a:t>
            </a:r>
            <a:endParaRPr/>
          </a:p>
        </p:txBody>
      </p:sp>
      <p:sp>
        <p:nvSpPr>
          <p:cNvPr id="176" name="Google Shape;176;g8189207c02_6_75"/>
          <p:cNvSpPr txBox="1"/>
          <p:nvPr/>
        </p:nvSpPr>
        <p:spPr>
          <a:xfrm>
            <a:off x="5023634" y="3987515"/>
            <a:ext cx="1620300" cy="42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56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7" name="Google Shape;177;g8189207c02_6_75"/>
          <p:cNvSpPr txBox="1"/>
          <p:nvPr/>
        </p:nvSpPr>
        <p:spPr>
          <a:xfrm>
            <a:off x="5089699" y="4417505"/>
            <a:ext cx="2475300" cy="413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50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8" name="Google Shape;178;g8189207c02_6_75"/>
          <p:cNvSpPr/>
          <p:nvPr/>
        </p:nvSpPr>
        <p:spPr>
          <a:xfrm>
            <a:off x="4174433" y="1789037"/>
            <a:ext cx="699900" cy="3617700"/>
          </a:xfrm>
          <a:prstGeom prst="rect">
            <a:avLst/>
          </a:prstGeom>
          <a:solidFill>
            <a:srgbClr val="6766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8189207c02_6_75"/>
          <p:cNvSpPr txBox="1"/>
          <p:nvPr/>
        </p:nvSpPr>
        <p:spPr>
          <a:xfrm>
            <a:off x="1065759" y="4660712"/>
            <a:ext cx="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 nm</a:t>
            </a:r>
            <a:endParaRPr/>
          </a:p>
        </p:txBody>
      </p:sp>
      <p:sp>
        <p:nvSpPr>
          <p:cNvPr id="180" name="Google Shape;180;g8189207c02_6_75"/>
          <p:cNvSpPr/>
          <p:nvPr/>
        </p:nvSpPr>
        <p:spPr>
          <a:xfrm>
            <a:off x="1164526" y="4924270"/>
            <a:ext cx="225600" cy="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515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8189207c02_6_75"/>
          <p:cNvSpPr txBox="1"/>
          <p:nvPr/>
        </p:nvSpPr>
        <p:spPr>
          <a:xfrm>
            <a:off x="1030663" y="4967383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Image courtesy of Soohyung Lee, UW ChemE</a:t>
            </a:r>
            <a:endParaRPr b="1" i="0" sz="1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8189207c02_6_75"/>
          <p:cNvSpPr txBox="1"/>
          <p:nvPr/>
        </p:nvSpPr>
        <p:spPr>
          <a:xfrm>
            <a:off x="1038688" y="1585939"/>
            <a:ext cx="3966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Uploaded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8189207c02_6_75"/>
          <p:cNvSpPr txBox="1"/>
          <p:nvPr/>
        </p:nvSpPr>
        <p:spPr>
          <a:xfrm>
            <a:off x="4773061" y="1593964"/>
            <a:ext cx="3966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Image FFT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8189207c02_6_75"/>
          <p:cNvSpPr/>
          <p:nvPr/>
        </p:nvSpPr>
        <p:spPr>
          <a:xfrm>
            <a:off x="7302272" y="2957293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8189207c02_6_75"/>
          <p:cNvSpPr/>
          <p:nvPr/>
        </p:nvSpPr>
        <p:spPr>
          <a:xfrm>
            <a:off x="6519649" y="2594064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8189207c02_6_75"/>
          <p:cNvSpPr/>
          <p:nvPr/>
        </p:nvSpPr>
        <p:spPr>
          <a:xfrm>
            <a:off x="6424548" y="3413353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89207c02_6_100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Methods: Getting d spacing from FFT</a:t>
            </a:r>
            <a:endParaRPr/>
          </a:p>
        </p:txBody>
      </p:sp>
      <p:sp>
        <p:nvSpPr>
          <p:cNvPr id="193" name="Google Shape;193;g8189207c02_6_100"/>
          <p:cNvSpPr/>
          <p:nvPr/>
        </p:nvSpPr>
        <p:spPr>
          <a:xfrm>
            <a:off x="-75626" y="1623795"/>
            <a:ext cx="9353100" cy="3617700"/>
          </a:xfrm>
          <a:prstGeom prst="rect">
            <a:avLst/>
          </a:prstGeom>
          <a:solidFill>
            <a:srgbClr val="6766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8189207c02_6_100"/>
          <p:cNvPicPr preferRelativeResize="0"/>
          <p:nvPr/>
        </p:nvPicPr>
        <p:blipFill rotWithShape="1">
          <a:blip r:embed="rId3">
            <a:alphaModFix/>
          </a:blip>
          <a:srcRect b="2680" l="3541" r="1002" t="6460"/>
          <a:stretch/>
        </p:blipFill>
        <p:spPr>
          <a:xfrm>
            <a:off x="1121134" y="1854384"/>
            <a:ext cx="6861969" cy="3156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g8189207c02_6_100"/>
          <p:cNvCxnSpPr/>
          <p:nvPr/>
        </p:nvCxnSpPr>
        <p:spPr>
          <a:xfrm flipH="1">
            <a:off x="6442352" y="2645418"/>
            <a:ext cx="100800" cy="802500"/>
          </a:xfrm>
          <a:prstGeom prst="straightConnector1">
            <a:avLst/>
          </a:prstGeom>
          <a:noFill/>
          <a:ln cap="flat" cmpd="sng" w="19050">
            <a:solidFill>
              <a:srgbClr val="E3CE9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g8189207c02_6_100"/>
          <p:cNvCxnSpPr/>
          <p:nvPr/>
        </p:nvCxnSpPr>
        <p:spPr>
          <a:xfrm flipH="1">
            <a:off x="6442236" y="2977774"/>
            <a:ext cx="885300" cy="457200"/>
          </a:xfrm>
          <a:prstGeom prst="straightConnector1">
            <a:avLst/>
          </a:prstGeom>
          <a:noFill/>
          <a:ln cap="flat" cmpd="sng" w="19050">
            <a:solidFill>
              <a:srgbClr val="D6CD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g8189207c02_6_100"/>
          <p:cNvSpPr txBox="1"/>
          <p:nvPr/>
        </p:nvSpPr>
        <p:spPr>
          <a:xfrm>
            <a:off x="6025440" y="3435035"/>
            <a:ext cx="1035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Origin (0,0)</a:t>
            </a:r>
            <a:endParaRPr b="1" i="0" sz="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8189207c02_6_100"/>
          <p:cNvSpPr/>
          <p:nvPr/>
        </p:nvSpPr>
        <p:spPr>
          <a:xfrm>
            <a:off x="4174433" y="1789037"/>
            <a:ext cx="699900" cy="3617700"/>
          </a:xfrm>
          <a:prstGeom prst="rect">
            <a:avLst/>
          </a:prstGeom>
          <a:solidFill>
            <a:srgbClr val="6766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8189207c02_6_100"/>
          <p:cNvSpPr txBox="1"/>
          <p:nvPr/>
        </p:nvSpPr>
        <p:spPr>
          <a:xfrm>
            <a:off x="1065759" y="4660712"/>
            <a:ext cx="69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 nm</a:t>
            </a:r>
            <a:endParaRPr/>
          </a:p>
        </p:txBody>
      </p:sp>
      <p:sp>
        <p:nvSpPr>
          <p:cNvPr id="200" name="Google Shape;200;g8189207c02_6_100"/>
          <p:cNvSpPr/>
          <p:nvPr/>
        </p:nvSpPr>
        <p:spPr>
          <a:xfrm>
            <a:off x="1164526" y="4924270"/>
            <a:ext cx="225600" cy="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515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8189207c02_6_100"/>
          <p:cNvSpPr txBox="1"/>
          <p:nvPr/>
        </p:nvSpPr>
        <p:spPr>
          <a:xfrm>
            <a:off x="1030663" y="4967383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Image courtesy of Soohyung Lee, UW ChemE</a:t>
            </a:r>
            <a:endParaRPr b="1" i="0" sz="1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8189207c02_6_100"/>
          <p:cNvSpPr txBox="1"/>
          <p:nvPr/>
        </p:nvSpPr>
        <p:spPr>
          <a:xfrm>
            <a:off x="1038688" y="1585939"/>
            <a:ext cx="3966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Uploaded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8189207c02_6_100"/>
          <p:cNvSpPr txBox="1"/>
          <p:nvPr/>
        </p:nvSpPr>
        <p:spPr>
          <a:xfrm>
            <a:off x="4773061" y="1593964"/>
            <a:ext cx="3966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Image FFT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8189207c02_6_100"/>
          <p:cNvSpPr/>
          <p:nvPr/>
        </p:nvSpPr>
        <p:spPr>
          <a:xfrm>
            <a:off x="7302272" y="2957293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8189207c02_6_100"/>
          <p:cNvSpPr/>
          <p:nvPr/>
        </p:nvSpPr>
        <p:spPr>
          <a:xfrm>
            <a:off x="6519649" y="2594064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8189207c02_6_100"/>
          <p:cNvSpPr/>
          <p:nvPr/>
        </p:nvSpPr>
        <p:spPr>
          <a:xfrm>
            <a:off x="6424548" y="3413353"/>
            <a:ext cx="45600" cy="4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8189207c02_6_100"/>
          <p:cNvSpPr txBox="1"/>
          <p:nvPr/>
        </p:nvSpPr>
        <p:spPr>
          <a:xfrm>
            <a:off x="5035356" y="3998570"/>
            <a:ext cx="2628900" cy="952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47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8" name="Google Shape;208;g8189207c02_6_100"/>
          <p:cNvSpPr txBox="1"/>
          <p:nvPr/>
        </p:nvSpPr>
        <p:spPr>
          <a:xfrm>
            <a:off x="6417358" y="2440146"/>
            <a:ext cx="131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5EB"/>
              </a:buClr>
              <a:buSzPts val="1350"/>
              <a:buFont typeface="Courier New"/>
              <a:buChar char="o"/>
            </a:pPr>
            <a:r>
              <a:rPr b="1" i="0" lang="en-US" sz="900" u="none" cap="none" strike="noStrike">
                <a:solidFill>
                  <a:srgbClr val="FAF5EB"/>
                </a:solidFill>
                <a:latin typeface="Arial"/>
                <a:ea typeface="Arial"/>
                <a:cs typeface="Arial"/>
                <a:sym typeface="Arial"/>
              </a:rPr>
              <a:t>Point 1 (a1, b1)</a:t>
            </a:r>
            <a:endParaRPr/>
          </a:p>
        </p:txBody>
      </p:sp>
      <p:sp>
        <p:nvSpPr>
          <p:cNvPr id="209" name="Google Shape;209;g8189207c02_6_100"/>
          <p:cNvSpPr txBox="1"/>
          <p:nvPr/>
        </p:nvSpPr>
        <p:spPr>
          <a:xfrm>
            <a:off x="7206668" y="2805608"/>
            <a:ext cx="131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CDED"/>
              </a:buClr>
              <a:buSzPts val="1350"/>
              <a:buFont typeface="Courier New"/>
              <a:buChar char="o"/>
            </a:pPr>
            <a:r>
              <a:rPr b="1" i="0" lang="en-US" sz="900" u="none" cap="none" strike="noStrike">
                <a:solidFill>
                  <a:srgbClr val="D6CDED"/>
                </a:solidFill>
                <a:latin typeface="Arial"/>
                <a:ea typeface="Arial"/>
                <a:cs typeface="Arial"/>
                <a:sym typeface="Arial"/>
              </a:rPr>
              <a:t>Point 2 (a2, b2)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17b3e6fc3_0_84"/>
          <p:cNvSpPr/>
          <p:nvPr/>
        </p:nvSpPr>
        <p:spPr>
          <a:xfrm>
            <a:off x="7258725" y="4032625"/>
            <a:ext cx="2054400" cy="121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817b3e6fc3_0_84"/>
          <p:cNvSpPr txBox="1"/>
          <p:nvPr>
            <p:ph type="title"/>
          </p:nvPr>
        </p:nvSpPr>
        <p:spPr>
          <a:xfrm>
            <a:off x="460375" y="370622"/>
            <a:ext cx="8184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Methods: angles from lattice parameters</a:t>
            </a:r>
            <a:endParaRPr/>
          </a:p>
        </p:txBody>
      </p:sp>
      <p:pic>
        <p:nvPicPr>
          <p:cNvPr id="217" name="Google Shape;217;g817b3e6fc3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16922"/>
            <a:ext cx="3474178" cy="347417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817b3e6fc3_0_84"/>
          <p:cNvSpPr txBox="1"/>
          <p:nvPr/>
        </p:nvSpPr>
        <p:spPr>
          <a:xfrm>
            <a:off x="183150" y="4624575"/>
            <a:ext cx="36936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999999"/>
                </a:solidFill>
                <a:hlinkClick r:id="rId4"/>
              </a:rPr>
              <a:t>http://aflowlib.org/CrystalDatabase/triclinic_lattice.html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19" name="Google Shape;219;g817b3e6fc3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200" y="1347325"/>
            <a:ext cx="5594074" cy="37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817b3e6fc3_0_84"/>
          <p:cNvSpPr txBox="1"/>
          <p:nvPr/>
        </p:nvSpPr>
        <p:spPr>
          <a:xfrm>
            <a:off x="1780675" y="1847975"/>
            <a:ext cx="593400" cy="29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221" name="Google Shape;221;g817b3e6fc3_0_84"/>
          <p:cNvSpPr txBox="1"/>
          <p:nvPr/>
        </p:nvSpPr>
        <p:spPr>
          <a:xfrm>
            <a:off x="2466475" y="3676775"/>
            <a:ext cx="593400" cy="29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</a:t>
            </a:r>
            <a:endParaRPr/>
          </a:p>
        </p:txBody>
      </p:sp>
      <p:sp>
        <p:nvSpPr>
          <p:cNvPr id="222" name="Google Shape;222;g817b3e6fc3_0_84"/>
          <p:cNvSpPr/>
          <p:nvPr/>
        </p:nvSpPr>
        <p:spPr>
          <a:xfrm>
            <a:off x="106525" y="4389275"/>
            <a:ext cx="456600" cy="23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17b3e6fc3_0_84"/>
          <p:cNvSpPr txBox="1"/>
          <p:nvPr/>
        </p:nvSpPr>
        <p:spPr>
          <a:xfrm>
            <a:off x="180475" y="4267325"/>
            <a:ext cx="184800" cy="3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4b2e83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2014-10-14T00:51:43Z</dcterms:created>
  <dc:creator>Alanya Cannon</dc:creator>
</cp:coreProperties>
</file>